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56" r:id="rId2"/>
    <p:sldId id="282" r:id="rId3"/>
    <p:sldId id="281" r:id="rId4"/>
    <p:sldId id="283" r:id="rId5"/>
    <p:sldId id="284" r:id="rId6"/>
    <p:sldId id="285" r:id="rId7"/>
    <p:sldId id="286" r:id="rId8"/>
    <p:sldId id="287" r:id="rId9"/>
    <p:sldId id="288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6E08127-9A83-4922-9D4B-9ABFFB7E2D4C}">
          <p14:sldIdLst>
            <p14:sldId id="256"/>
            <p14:sldId id="282"/>
            <p14:sldId id="281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4660"/>
  </p:normalViewPr>
  <p:slideViewPr>
    <p:cSldViewPr>
      <p:cViewPr varScale="1">
        <p:scale>
          <a:sx n="59" d="100"/>
          <a:sy n="59" d="100"/>
        </p:scale>
        <p:origin x="90" y="5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7B181-DC29-4937-88CA-C36855FAA34E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C24A6-83E0-42A3-AEA2-E55A349936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8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7" name="Рисунок 36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2"/>
          <a:stretch/>
        </p:blipFill>
        <p:spPr>
          <a:xfrm>
            <a:off x="3368880" y="1825560"/>
            <a:ext cx="5452920" cy="4350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1104840" y="365040"/>
            <a:ext cx="8053200" cy="4253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104840" y="365040"/>
            <a:ext cx="8053200" cy="91728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 rot="18919200">
            <a:off x="-547560" y="792360"/>
            <a:ext cx="1846440" cy="76824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" name="Рисунок 9"/>
          <p:cNvPicPr/>
          <p:nvPr/>
        </p:nvPicPr>
        <p:blipFill>
          <a:blip r:embed="rId14"/>
          <a:stretch/>
        </p:blipFill>
        <p:spPr>
          <a:xfrm>
            <a:off x="10190520" y="258840"/>
            <a:ext cx="1675440" cy="626400"/>
          </a:xfrm>
          <a:prstGeom prst="rect">
            <a:avLst/>
          </a:prstGeom>
          <a:ln w="12600">
            <a:noFill/>
          </a:ln>
        </p:spPr>
      </p:pic>
      <p:sp>
        <p:nvSpPr>
          <p:cNvPr id="2" name="PlaceHolder 2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lIns="45720" tIns="45000" rIns="45720" bIns="45000" anchor="b"/>
          <a:lstStyle/>
          <a:p>
            <a:pPr algn="ctr">
              <a:lnSpc>
                <a:spcPct val="100000"/>
              </a:lnSpc>
            </a:pPr>
            <a:r>
              <a:rPr lang="en-US" sz="6000" b="1" strike="noStrike">
                <a:solidFill>
                  <a:srgbClr val="333E48"/>
                </a:solidFill>
                <a:latin typeface="Arial"/>
                <a:ea typeface="Arial"/>
              </a:rPr>
              <a:t>Click to edit the title text formatТекст заголовка</a:t>
            </a:r>
            <a:endParaRPr/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1523880" y="3602160"/>
            <a:ext cx="9143640" cy="1655280"/>
          </a:xfrm>
          <a:prstGeom prst="rect">
            <a:avLst/>
          </a:prstGeom>
        </p:spPr>
        <p:txBody>
          <a:bodyPr lIns="45720" tIns="45000" rIns="45720" bIns="45000"/>
          <a:lstStyle/>
          <a:p>
            <a:pPr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Sixth Outline Level</a:t>
            </a:r>
            <a:endParaRPr/>
          </a:p>
          <a:p>
            <a:pPr algn="ctr">
              <a:lnSpc>
                <a:spcPct val="100000"/>
              </a:lnSpc>
            </a:pPr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Seventh Outline LevelУровень текста 1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2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3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4</a:t>
            </a:r>
            <a:endParaRPr/>
          </a:p>
          <a:p>
            <a:pPr algn="ctr"/>
            <a:r>
              <a:rPr lang="en-US" sz="2400" strike="noStrike">
                <a:solidFill>
                  <a:srgbClr val="333E48"/>
                </a:solidFill>
                <a:latin typeface="Arial"/>
                <a:ea typeface="Arial"/>
              </a:rPr>
              <a:t>Уровень текста 5</a:t>
            </a:r>
            <a:endParaRPr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5892840" y="6172200"/>
            <a:ext cx="2844360" cy="367920"/>
          </a:xfrm>
          <a:prstGeom prst="rect">
            <a:avLst/>
          </a:prstGeom>
        </p:spPr>
        <p:txBody>
          <a:bodyPr lIns="45720" tIns="45000" rIns="45720" bIns="45000" anchor="ctr"/>
          <a:lstStyle/>
          <a:p>
            <a:pPr algn="r">
              <a:lnSpc>
                <a:spcPct val="100000"/>
              </a:lnSpc>
            </a:pPr>
            <a:fld id="{271787F2-DCDA-4F09-A70B-F60D6D3A0951}" type="slidenum">
              <a:rPr lang="en-US" sz="1200" strike="noStrike">
                <a:solidFill>
                  <a:srgbClr val="000000"/>
                </a:solidFill>
                <a:latin typeface="Calibri"/>
                <a:ea typeface="Calibri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Shape 1"/>
          <p:cNvSpPr txBox="1"/>
          <p:nvPr/>
        </p:nvSpPr>
        <p:spPr>
          <a:xfrm>
            <a:off x="1847528" y="1167153"/>
            <a:ext cx="9530196" cy="4306138"/>
          </a:xfrm>
          <a:prstGeom prst="rect">
            <a:avLst/>
          </a:prstGeom>
          <a:noFill/>
          <a:ln w="12600">
            <a:noFill/>
          </a:ln>
        </p:spPr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Семинар-практикум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«Использование 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возможностей оборудования центра </a:t>
            </a:r>
            <a:endParaRPr lang="ru-RU" sz="48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4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Точка роста» в образовательном процессе и внеурочной </a:t>
            </a:r>
            <a:r>
              <a:rPr lang="ru-RU" sz="48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деятельности»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" name="Рисунок 3"/>
          <p:cNvPicPr/>
          <p:nvPr/>
        </p:nvPicPr>
        <p:blipFill>
          <a:blip r:embed="rId2"/>
          <a:srcRect t="528322" b="821350"/>
          <a:stretch/>
        </p:blipFill>
        <p:spPr>
          <a:xfrm>
            <a:off x="7295400" y="5520960"/>
            <a:ext cx="1845720" cy="973440"/>
          </a:xfrm>
          <a:prstGeom prst="rect">
            <a:avLst/>
          </a:prstGeom>
          <a:ln w="12600">
            <a:noFill/>
          </a:ln>
        </p:spPr>
      </p:pic>
      <p:sp>
        <p:nvSpPr>
          <p:cNvPr id="83" name="CustomShape 2"/>
          <p:cNvSpPr/>
          <p:nvPr/>
        </p:nvSpPr>
        <p:spPr>
          <a:xfrm rot="18919200">
            <a:off x="-1047240" y="4355640"/>
            <a:ext cx="3535560" cy="1471680"/>
          </a:xfrm>
          <a:custGeom>
            <a:avLst/>
            <a:gdLst/>
            <a:ahLst/>
            <a:cxnLst/>
            <a:rect l="0" t="0" r="r" b="b"/>
            <a:pathLst>
              <a:path w="21601" h="21601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</a:path>
            </a:pathLst>
          </a:custGeom>
          <a:solidFill>
            <a:srgbClr val="FF0000"/>
          </a:solidFill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79" y="24990"/>
            <a:ext cx="1269573" cy="145488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83632" y="134995"/>
            <a:ext cx="64856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Муниципальное общеобразовательное учреждение </a:t>
            </a:r>
          </a:p>
          <a:p>
            <a:pPr lvl="0" algn="ctr"/>
            <a:r>
              <a:rPr 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«</a:t>
            </a:r>
            <a:r>
              <a:rPr lang="ru-RU" sz="1600" b="1" dirty="0" err="1" smtClean="0">
                <a:solidFill>
                  <a:prstClr val="black"/>
                </a:solidFill>
                <a:ea typeface="Times New Roman" panose="02020603050405020304" pitchFamily="18" charset="0"/>
              </a:rPr>
              <a:t>Терентьевская</a:t>
            </a:r>
            <a:r>
              <a:rPr lang="ru-RU" sz="1600" b="1" dirty="0" smtClean="0">
                <a:solidFill>
                  <a:prstClr val="black"/>
                </a:solidFill>
                <a:ea typeface="Times New Roman" panose="02020603050405020304" pitchFamily="18" charset="0"/>
              </a:rPr>
              <a:t> средняя общеобразовательная школа»</a:t>
            </a:r>
            <a:endParaRPr lang="ru-RU" sz="1600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 advTm="8099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27448" y="2852936"/>
            <a:ext cx="10513168" cy="773264"/>
          </a:xfrm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Наука»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— не предмет чистого мышления, а предмет мышления, постоянно вовлекаемого в практику и постоянно подкрепляемого практикой. Вот почему наука не может изучаться в отрыве от техники.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Д. Бернал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36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77" y="646162"/>
            <a:ext cx="4255427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976" y="834627"/>
            <a:ext cx="4128458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0" y="3703338"/>
            <a:ext cx="4255427" cy="3191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1" b="26900"/>
          <a:stretch/>
        </p:blipFill>
        <p:spPr>
          <a:xfrm>
            <a:off x="5663952" y="3930971"/>
            <a:ext cx="5159573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980129" y="112018"/>
            <a:ext cx="72356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Times New Roman" panose="02020603050405020304" pitchFamily="18" charset="0"/>
              </a:rPr>
              <a:t>                                    </a:t>
            </a:r>
            <a:r>
              <a:rPr lang="ru-RU" sz="2400" b="1" dirty="0" smtClean="0">
                <a:latin typeface="+mj-lt"/>
                <a:ea typeface="Times New Roman" panose="02020603050405020304" pitchFamily="18" charset="0"/>
              </a:rPr>
              <a:t>Оснащение «Точка роста»</a:t>
            </a:r>
            <a:endParaRPr lang="ru-RU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749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2" y="188640"/>
            <a:ext cx="4800533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140968"/>
            <a:ext cx="4836029" cy="36270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трелка вправо 6"/>
          <p:cNvSpPr/>
          <p:nvPr/>
        </p:nvSpPr>
        <p:spPr>
          <a:xfrm>
            <a:off x="6002840" y="1746524"/>
            <a:ext cx="148246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83432" y="3834203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 формирования цифровых и гуманитарных компетенций</a:t>
            </a:r>
            <a:endParaRPr lang="ru-RU" sz="3200" dirty="0">
              <a:latin typeface="+mj-lt"/>
            </a:endParaRPr>
          </a:p>
        </p:txBody>
      </p:sp>
      <p:sp>
        <p:nvSpPr>
          <p:cNvPr id="14" name="Стрелка влево 13"/>
          <p:cNvSpPr/>
          <p:nvPr/>
        </p:nvSpPr>
        <p:spPr>
          <a:xfrm>
            <a:off x="5015880" y="4869160"/>
            <a:ext cx="151216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320136" y="961694"/>
            <a:ext cx="4063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кабинет для проектной деятельности</a:t>
            </a:r>
            <a:endParaRPr lang="ru-RU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08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2" t="3801" r="1" b="23750"/>
          <a:stretch/>
        </p:blipFill>
        <p:spPr>
          <a:xfrm>
            <a:off x="983432" y="188640"/>
            <a:ext cx="4248472" cy="346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188640"/>
            <a:ext cx="3936437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040" y="3171191"/>
            <a:ext cx="4656248" cy="3423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3741324"/>
            <a:ext cx="3803915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10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548680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264" y="908720"/>
            <a:ext cx="3487039" cy="211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205" y="332656"/>
            <a:ext cx="3582036" cy="6353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3315298"/>
            <a:ext cx="2736304" cy="3435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36"/>
          <a:stretch/>
        </p:blipFill>
        <p:spPr>
          <a:xfrm>
            <a:off x="8705208" y="3257600"/>
            <a:ext cx="3021149" cy="3492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457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188641"/>
            <a:ext cx="4752528" cy="3166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764704"/>
            <a:ext cx="4443498" cy="2960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3918786"/>
            <a:ext cx="3745039" cy="280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80" y="3539639"/>
            <a:ext cx="4250568" cy="3187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7876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bP-hXF6UrtEEg5oVGgRUS8EWMPCzFh2Po4C9V-VDIy2gOLr5lMx80CinQuCgvk_xyOnAepGTZjDH59u2UbeuwJqX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-339" r="7031" b="16271"/>
          <a:stretch/>
        </p:blipFill>
        <p:spPr bwMode="auto">
          <a:xfrm>
            <a:off x="1610571" y="3571703"/>
            <a:ext cx="4392488" cy="3120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Admin\Desktop\IMG_20191219_114355141_BURST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931866"/>
            <a:ext cx="4752528" cy="262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Admin\Desktop\IMG_20190924_141643016_BURST000_COVER_TOP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2" r="19994"/>
          <a:stretch/>
        </p:blipFill>
        <p:spPr bwMode="auto">
          <a:xfrm>
            <a:off x="6672064" y="1196752"/>
            <a:ext cx="4970081" cy="5495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1544" y="-43985"/>
            <a:ext cx="802303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82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017541"/>
            <a:ext cx="4905629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874864"/>
            <a:ext cx="5544616" cy="498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576" y="4689949"/>
            <a:ext cx="1889094" cy="17779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2476" y="96893"/>
            <a:ext cx="8023031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24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724" y="1196752"/>
            <a:ext cx="3805942" cy="50851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052736"/>
            <a:ext cx="3243735" cy="432048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105" y="112948"/>
            <a:ext cx="8026232" cy="960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328247" y="1173263"/>
            <a:ext cx="35283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kern="0" dirty="0">
                <a:solidFill>
                  <a:sysClr val="windowText" lastClr="000000"/>
                </a:solidFill>
                <a:latin typeface="+mj-lt"/>
              </a:rPr>
              <a:t>1. </a:t>
            </a:r>
            <a:r>
              <a:rPr lang="ru-RU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Участие </a:t>
            </a:r>
            <a:r>
              <a:rPr lang="ru-RU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детей в районных, областных и всероссийских олимпиадах, конкурсах технического направления. </a:t>
            </a:r>
            <a:br>
              <a:rPr lang="ru-RU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</a:br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2.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Повышение </a:t>
            </a:r>
            <a:r>
              <a:rPr lang="ru-RU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качества образования педагогов и обучающихся</a:t>
            </a:r>
          </a:p>
          <a:p>
            <a:pPr lvl="0"/>
            <a:r>
              <a:rPr lang="en-US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3. </a:t>
            </a:r>
            <a:r>
              <a:rPr lang="ru-RU" sz="2400" kern="0" dirty="0" smtClean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Повышение </a:t>
            </a:r>
            <a:r>
              <a:rPr lang="ru-RU" sz="2400" kern="0" dirty="0">
                <a:solidFill>
                  <a:sysClr val="windowText" lastClr="000000"/>
                </a:solidFill>
                <a:latin typeface="+mj-lt"/>
                <a:cs typeface="Times New Roman" pitchFamily="18" charset="0"/>
              </a:rPr>
              <a:t>конкурентоспособности выпускников школы</a:t>
            </a:r>
          </a:p>
        </p:txBody>
      </p:sp>
    </p:spTree>
    <p:extLst>
      <p:ext uri="{BB962C8B-B14F-4D97-AF65-F5344CB8AC3E}">
        <p14:creationId xmlns:p14="http://schemas.microsoft.com/office/powerpoint/2010/main" val="262497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109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DejaVu Sans</vt:lpstr>
      <vt:lpstr>StarSymbol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класс пдд 2</cp:lastModifiedBy>
  <cp:revision>102</cp:revision>
  <dcterms:modified xsi:type="dcterms:W3CDTF">2025-04-08T03:48:54Z</dcterms:modified>
</cp:coreProperties>
</file>